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4" r:id="rId1"/>
  </p:sldMasterIdLst>
  <p:sldIdLst>
    <p:sldId id="256" r:id="rId2"/>
    <p:sldId id="257" r:id="rId3"/>
    <p:sldId id="260" r:id="rId4"/>
    <p:sldId id="262" r:id="rId5"/>
    <p:sldId id="288" r:id="rId6"/>
    <p:sldId id="289" r:id="rId7"/>
    <p:sldId id="261" r:id="rId8"/>
    <p:sldId id="286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84" r:id="rId20"/>
    <p:sldId id="281" r:id="rId21"/>
    <p:sldId id="290" r:id="rId22"/>
    <p:sldId id="291" r:id="rId23"/>
    <p:sldId id="292" r:id="rId24"/>
    <p:sldId id="293" r:id="rId25"/>
    <p:sldId id="287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94660"/>
  </p:normalViewPr>
  <p:slideViewPr>
    <p:cSldViewPr snapToGrid="0">
      <p:cViewPr>
        <p:scale>
          <a:sx n="124" d="100"/>
          <a:sy n="124" d="100"/>
        </p:scale>
        <p:origin x="-96" y="-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23F103-BC34-4FE4-A40E-EDDEECFDA5D0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79A6-0FD0-4734-A311-86BFCA472E6E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BE451C3-0FF4-47C4-B829-773ADF60F88C}" type="datetimeFigureOut">
              <a:rPr lang="en-US" smtClean="0"/>
              <a:pPr/>
              <a:t>10/4/2020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8.wav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9.wav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1.wav"/><Relationship Id="rId1" Type="http://schemas.openxmlformats.org/officeDocument/2006/relationships/audio" Target="../media/audio10.wav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2.wav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3.wav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4.wav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5.wav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audio17.wav"/><Relationship Id="rId1" Type="http://schemas.openxmlformats.org/officeDocument/2006/relationships/audio" Target="../media/audio16.wa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18.wav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audio19.wav"/><Relationship Id="rId1" Type="http://schemas.openxmlformats.org/officeDocument/2006/relationships/audio" Target="../media/audio16.wav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.wa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0.wav"/><Relationship Id="rId6" Type="http://schemas.openxmlformats.org/officeDocument/2006/relationships/image" Target="../media/image4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2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2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3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audio" Target="../media/audio4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5.wav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audio" Target="../media/audio6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audio" Target="../media/audio7.wa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0D559-F9B8-4722-804B-4F4785167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023" y="1138220"/>
            <a:ext cx="10468864" cy="1828800"/>
          </a:xfrm>
        </p:spPr>
        <p:txBody>
          <a:bodyPr/>
          <a:lstStyle/>
          <a:p>
            <a:r>
              <a:rPr lang="en-IN" dirty="0"/>
              <a:t>BLACK FRIDAY </a:t>
            </a:r>
            <a:r>
              <a:rPr lang="en-IN" dirty="0" smtClean="0"/>
              <a:t>SALES PREDICTION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2611238-6E0F-4171-8EF8-68198021BC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IN" dirty="0" smtClean="0"/>
              <a:t>BY</a:t>
            </a:r>
          </a:p>
          <a:p>
            <a:pPr algn="r"/>
            <a:r>
              <a:rPr lang="en-US" dirty="0" smtClean="0"/>
              <a:t>LOKESH K</a:t>
            </a:r>
            <a:endParaRPr lang="en-IN" dirty="0" smtClean="0"/>
          </a:p>
          <a:p>
            <a:pPr algn="r"/>
            <a:r>
              <a:rPr lang="en-IN" smtClean="0"/>
              <a:t>18BCE1239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7236E62-2826-43B1-B352-3E0FECAE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“Age-Range”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242BAD8-DB10-48C6-96C9-F2F586DE77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2194278" y="1935163"/>
            <a:ext cx="7803444" cy="438943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98288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89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56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70C2712-BA36-4393-8460-623D6330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36029" r="18726" b="57457"/>
          <a:stretch/>
        </p:blipFill>
        <p:spPr>
          <a:xfrm>
            <a:off x="569914" y="2321987"/>
            <a:ext cx="11155362" cy="123083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BA113206-C9FA-4B29-B2A9-8730F7B4FA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758" t="52936" r="18726" b="41790"/>
          <a:stretch/>
        </p:blipFill>
        <p:spPr>
          <a:xfrm>
            <a:off x="588964" y="3419475"/>
            <a:ext cx="11155362" cy="1041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2FA1901-B2EF-40CF-B3EB-C528EA1608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10000" r="19297" b="83935"/>
          <a:stretch/>
        </p:blipFill>
        <p:spPr>
          <a:xfrm>
            <a:off x="628649" y="4460881"/>
            <a:ext cx="10953751" cy="939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EF16167-549F-4A7C-BADF-5745378272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17890" t="21944" r="19297" b="70139"/>
          <a:stretch/>
        </p:blipFill>
        <p:spPr>
          <a:xfrm>
            <a:off x="609599" y="5044018"/>
            <a:ext cx="10953751" cy="1432982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7"/>
          <a:stretch>
            <a:fillRect/>
          </a:stretch>
        </p:blipFill>
        <p:spPr>
          <a:xfrm>
            <a:off x="1170781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907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95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/>
              <a:t>Barplot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4"/>
          <a:stretch>
            <a:fillRect/>
          </a:stretch>
        </p:blipFill>
        <p:spPr>
          <a:xfrm>
            <a:off x="11736388" y="6469063"/>
            <a:ext cx="244475" cy="244475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219071" y="1960091"/>
            <a:ext cx="8963025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2245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1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798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43" y="378888"/>
            <a:ext cx="8761413" cy="706964"/>
          </a:xfrm>
        </p:spPr>
        <p:txBody>
          <a:bodyPr>
            <a:normAutofit fontScale="90000"/>
          </a:bodyPr>
          <a:lstStyle/>
          <a:p>
            <a:r>
              <a:rPr lang="en-IN" dirty="0"/>
              <a:t>Analyse “Purchase” : Histograms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13CEB58-3C29-4201-8686-0A2268FA62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81" t="38612" r="36876" b="6944"/>
          <a:stretch/>
        </p:blipFill>
        <p:spPr>
          <a:xfrm>
            <a:off x="466725" y="1037364"/>
            <a:ext cx="4905375" cy="272289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63F28A-20AB-4791-8CB6-D507B5D26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625" t="39028" r="37969" b="7778"/>
          <a:stretch/>
        </p:blipFill>
        <p:spPr>
          <a:xfrm>
            <a:off x="6467475" y="1046889"/>
            <a:ext cx="5438775" cy="271337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80786B8D-C991-4165-BCA0-2CA89D8F9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665" t="10278" r="37266" b="36527"/>
          <a:stretch/>
        </p:blipFill>
        <p:spPr>
          <a:xfrm>
            <a:off x="1409700" y="3807886"/>
            <a:ext cx="9496425" cy="302153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11774488" y="6458251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0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9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D5C22C-DCE1-47F7-8F11-64D52DDA8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“Purchase” : </a:t>
            </a:r>
            <a:r>
              <a:rPr lang="en-IN" dirty="0" err="1" smtClean="0"/>
              <a:t>Boxplot</a:t>
            </a:r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7DDF6A0-241A-4AD7-AC74-242801E79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49AE4E9-2307-4BAC-B93D-F919215FA1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10" t="25555" r="36172" b="21527"/>
          <a:stretch/>
        </p:blipFill>
        <p:spPr>
          <a:xfrm>
            <a:off x="970777" y="1747795"/>
            <a:ext cx="10620376" cy="450215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84013" y="64119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14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EDBE3F-4973-48EE-A6AF-C0F027ED1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Gender</a:t>
            </a:r>
          </a:p>
          <a:p>
            <a:r>
              <a:rPr lang="en-IN" dirty="0"/>
              <a:t>Product Category 1</a:t>
            </a:r>
          </a:p>
          <a:p>
            <a:r>
              <a:rPr lang="en-IN" dirty="0"/>
              <a:t>Product Category 2</a:t>
            </a:r>
          </a:p>
          <a:p>
            <a:r>
              <a:rPr lang="en-IN" dirty="0"/>
              <a:t>Product Category 3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4DED4AD-70F2-4083-9785-2432BAE52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l="20703" t="14198" r="59782" b="74444"/>
          <a:stretch/>
        </p:blipFill>
        <p:spPr>
          <a:xfrm>
            <a:off x="5701114" y="3960282"/>
            <a:ext cx="5877118" cy="19240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460163" y="62976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5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42611E-EF43-4711-A3B2-FFD43BE4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MULTIVARIATE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96ECEEA-EEA1-4748-8828-96A74BBF4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9797" t="12454" r="37701" b="37360"/>
          <a:stretch/>
        </p:blipFill>
        <p:spPr>
          <a:xfrm>
            <a:off x="2456154" y="1838325"/>
            <a:ext cx="7125996" cy="47331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793538" y="64595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078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217495-3665-4822-A008-C5AFFF0E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630768"/>
            <a:ext cx="8761413" cy="706964"/>
          </a:xfrm>
        </p:spPr>
        <p:txBody>
          <a:bodyPr>
            <a:normAutofit fontScale="90000"/>
          </a:bodyPr>
          <a:lstStyle/>
          <a:p>
            <a:pPr algn="r"/>
            <a:r>
              <a:rPr lang="en-IN" dirty="0"/>
              <a:t>MULTIVARIATE DATA : Rescaled (values in Millions)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DCE4EE83-3089-4D33-8A9B-8F1038311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lum bright="-20000" contrast="40000"/>
          </a:blip>
          <a:srcRect l="20562" t="77253" r="58776" b="8500"/>
          <a:stretch/>
        </p:blipFill>
        <p:spPr>
          <a:xfrm>
            <a:off x="1647825" y="1999327"/>
            <a:ext cx="3686175" cy="164424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AAAF1E8-BF8E-483D-A31C-17414C891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lum bright="-20000" contrast="40000"/>
          </a:blip>
          <a:srcRect l="20703" t="62931" r="60953" b="24861"/>
          <a:stretch/>
        </p:blipFill>
        <p:spPr>
          <a:xfrm>
            <a:off x="1647825" y="3643575"/>
            <a:ext cx="3686175" cy="15975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84B534F-59FC-487F-B6B6-78107AF8FA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5" t="21249" r="37188" b="26320"/>
          <a:stretch/>
        </p:blipFill>
        <p:spPr>
          <a:xfrm>
            <a:off x="5953125" y="1999327"/>
            <a:ext cx="5143500" cy="467147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92D96F6-033B-4008-8427-58332BDFC7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lum bright="-20000" contrast="40000"/>
          </a:blip>
          <a:srcRect l="20312" t="36666" r="61250" b="51389"/>
          <a:stretch/>
        </p:blipFill>
        <p:spPr>
          <a:xfrm>
            <a:off x="1647824" y="5203027"/>
            <a:ext cx="3686175" cy="152162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F9A6C53-1914-48C5-A4A3-77EE80F4E199}"/>
              </a:ext>
            </a:extLst>
          </p:cNvPr>
          <p:cNvSpPr txBox="1"/>
          <p:nvPr/>
        </p:nvSpPr>
        <p:spPr>
          <a:xfrm>
            <a:off x="537219" y="271638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Overall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29C4332-9D43-4A67-A15B-8CD49A5DF63A}"/>
              </a:ext>
            </a:extLst>
          </p:cNvPr>
          <p:cNvSpPr txBox="1"/>
          <p:nvPr/>
        </p:nvSpPr>
        <p:spPr>
          <a:xfrm>
            <a:off x="425667" y="4011897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Gender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12D4129-30BB-47B1-B9D8-E9FAE19FC17F}"/>
              </a:ext>
            </a:extLst>
          </p:cNvPr>
          <p:cNvSpPr txBox="1"/>
          <p:nvPr/>
        </p:nvSpPr>
        <p:spPr>
          <a:xfrm>
            <a:off x="325479" y="5502173"/>
            <a:ext cx="12570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Product</a:t>
            </a:r>
          </a:p>
          <a:p>
            <a:r>
              <a:rPr lang="en-IN" dirty="0"/>
              <a:t>Category</a:t>
            </a:r>
          </a:p>
          <a:p>
            <a:r>
              <a:rPr lang="en-IN" dirty="0"/>
              <a:t>%</a:t>
            </a:r>
            <a:r>
              <a:rPr lang="en-IN" dirty="0" err="1"/>
              <a:t>tages</a:t>
            </a:r>
            <a:endParaRPr lang="en-IN" dirty="0"/>
          </a:p>
        </p:txBody>
      </p:sp>
      <p:pic>
        <p:nvPicPr>
          <p:cNvPr id="12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8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9"/>
          <a:stretch>
            <a:fillRect/>
          </a:stretch>
        </p:blipFill>
        <p:spPr>
          <a:xfrm>
            <a:off x="11755438" y="64595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1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</a:t>
            </a:r>
            <a:r>
              <a:rPr lang="en-IN" dirty="0" smtClean="0"/>
              <a:t>”</a:t>
            </a:r>
            <a:br>
              <a:rPr lang="en-IN" dirty="0" smtClean="0"/>
            </a:br>
            <a:r>
              <a:rPr lang="en-IN" dirty="0" smtClean="0"/>
              <a:t>Geometric Distribution</a:t>
            </a: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contrast="-10000"/>
          </a:blip>
          <a:srcRect/>
          <a:stretch>
            <a:fillRect/>
          </a:stretch>
        </p:blipFill>
        <p:spPr bwMode="auto">
          <a:xfrm>
            <a:off x="5448299" y="2369170"/>
            <a:ext cx="6462713" cy="417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/>
          <a:stretch>
            <a:fillRect/>
          </a:stretch>
        </p:blipFill>
        <p:spPr bwMode="auto">
          <a:xfrm>
            <a:off x="804362" y="3024188"/>
            <a:ext cx="4115301" cy="276701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74591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6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DFEABB-D6AB-4439-842B-4E4F9790C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Analyse </a:t>
            </a:r>
            <a:r>
              <a:rPr lang="en-IN" dirty="0"/>
              <a:t>: “Years in Current City”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88F3CCE-762F-40CE-BBBA-F544407A9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34" t="16389" r="36797" b="29444"/>
          <a:stretch/>
        </p:blipFill>
        <p:spPr>
          <a:xfrm>
            <a:off x="914400" y="2552700"/>
            <a:ext cx="5162550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586A819F-6CCD-4590-91CC-22EC3E51D8C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453" t="25833" r="41094" b="26251"/>
          <a:stretch/>
        </p:blipFill>
        <p:spPr>
          <a:xfrm>
            <a:off x="6305551" y="2552700"/>
            <a:ext cx="4748421" cy="371475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Rot="1" noChangeAspect="1"/>
          </p:cNvPicPr>
          <p:nvPr>
            <a:wavAudioFile r:embed="rId2" name="Recorded Sound"/>
          </p:nvPr>
        </p:nvPicPr>
        <p:blipFill>
          <a:blip r:embed="rId6"/>
          <a:stretch>
            <a:fillRect/>
          </a:stretch>
        </p:blipFill>
        <p:spPr>
          <a:xfrm>
            <a:off x="11612563" y="649763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5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C11D3C8-3BAC-4DBC-9857-B8F3508F3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E76793C-80DD-41FA-878A-5DE853377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Black Friday sales dataset</a:t>
            </a:r>
          </a:p>
          <a:p>
            <a:r>
              <a:rPr lang="en-US" dirty="0"/>
              <a:t>By Retail Stores</a:t>
            </a:r>
          </a:p>
          <a:p>
            <a:r>
              <a:rPr lang="en-US" dirty="0"/>
              <a:t>550,000 observations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dirty="0"/>
              <a:t>Numerical Variables</a:t>
            </a:r>
          </a:p>
          <a:p>
            <a:pPr lvl="1"/>
            <a:r>
              <a:rPr lang="en-US" dirty="0"/>
              <a:t>Categorical Variables</a:t>
            </a:r>
          </a:p>
          <a:p>
            <a:pPr lvl="1"/>
            <a:r>
              <a:rPr lang="en-US" dirty="0"/>
              <a:t>Some missing values</a:t>
            </a:r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947525" y="66135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4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234B0D-8DCA-4FCF-AEBC-118457352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Other Observations</a:t>
            </a:r>
            <a:br>
              <a:rPr lang="en-IN" dirty="0"/>
            </a:br>
            <a:r>
              <a:rPr lang="en-IN" dirty="0"/>
              <a:t>(Used String/Tibble)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C98A5CD-42C5-4D51-860C-DDBCBF339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Average year a person live in following city:</a:t>
            </a:r>
          </a:p>
          <a:p>
            <a:pPr lvl="1"/>
            <a:r>
              <a:rPr lang="en-IN" dirty="0"/>
              <a:t>A : 2.81</a:t>
            </a:r>
          </a:p>
          <a:p>
            <a:pPr lvl="1"/>
            <a:r>
              <a:rPr lang="en-IN" dirty="0"/>
              <a:t>B : 2.88 </a:t>
            </a:r>
          </a:p>
          <a:p>
            <a:pPr lvl="1"/>
            <a:r>
              <a:rPr lang="en-IN" dirty="0"/>
              <a:t>C : </a:t>
            </a:r>
            <a:r>
              <a:rPr lang="en-IN" dirty="0" smtClean="0"/>
              <a:t>2.88</a:t>
            </a:r>
            <a:endParaRPr lang="en-IN" dirty="0"/>
          </a:p>
          <a:p>
            <a:r>
              <a:rPr lang="en-IN" dirty="0"/>
              <a:t>Average purchase in each city as per number of year 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3CF6CB3-D3BF-48A3-A400-CBE03DBF417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-20000" contrast="40000"/>
          </a:blip>
          <a:stretch>
            <a:fillRect/>
          </a:stretch>
        </p:blipFill>
        <p:spPr>
          <a:xfrm>
            <a:off x="539749" y="4700587"/>
            <a:ext cx="3403601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63BEA9C-F3D7-49E9-8B0D-A6D4D93D0B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-20000" contrast="40000"/>
          </a:blip>
          <a:stretch>
            <a:fillRect/>
          </a:stretch>
        </p:blipFill>
        <p:spPr>
          <a:xfrm>
            <a:off x="4349750" y="4681537"/>
            <a:ext cx="3403601" cy="16478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C1F1423-BA24-4DE9-9997-1E7E76E9494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-20000" contrast="40000"/>
          </a:blip>
          <a:stretch>
            <a:fillRect/>
          </a:stretch>
        </p:blipFill>
        <p:spPr>
          <a:xfrm>
            <a:off x="8062913" y="4691062"/>
            <a:ext cx="3576638" cy="16287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E6BF595-7EAA-495B-8609-09EDAF60AE57}"/>
              </a:ext>
            </a:extLst>
          </p:cNvPr>
          <p:cNvSpPr txBox="1"/>
          <p:nvPr/>
        </p:nvSpPr>
        <p:spPr>
          <a:xfrm>
            <a:off x="2063455" y="6410325"/>
            <a:ext cx="356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0D3D07E-E56D-40F8-8D31-042ABCC350B2}"/>
              </a:ext>
            </a:extLst>
          </p:cNvPr>
          <p:cNvSpPr txBox="1"/>
          <p:nvPr/>
        </p:nvSpPr>
        <p:spPr>
          <a:xfrm>
            <a:off x="5917906" y="64521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9488EAA4-9EB5-4861-90F8-3282D658C506}"/>
              </a:ext>
            </a:extLst>
          </p:cNvPr>
          <p:cNvSpPr txBox="1"/>
          <p:nvPr/>
        </p:nvSpPr>
        <p:spPr>
          <a:xfrm>
            <a:off x="9738273" y="645211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C</a:t>
            </a:r>
          </a:p>
        </p:txBody>
      </p:sp>
      <p:pic>
        <p:nvPicPr>
          <p:cNvPr id="10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6"/>
          <a:stretch>
            <a:fillRect/>
          </a:stretch>
        </p:blipFill>
        <p:spPr>
          <a:xfrm>
            <a:off x="11650663" y="6440488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565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Predictive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models used to predict the purchase amount include</a:t>
            </a:r>
          </a:p>
          <a:p>
            <a:r>
              <a:rPr lang="en-US" dirty="0" smtClean="0"/>
              <a:t>Linear regression</a:t>
            </a:r>
          </a:p>
          <a:p>
            <a:r>
              <a:rPr lang="en-US" dirty="0" smtClean="0"/>
              <a:t>Random Forest regression</a:t>
            </a:r>
          </a:p>
          <a:p>
            <a:r>
              <a:rPr lang="en-US" dirty="0" smtClean="0"/>
              <a:t>Gradient Boosting Machines</a:t>
            </a:r>
          </a:p>
          <a:p>
            <a:r>
              <a:rPr lang="en-US" dirty="0" smtClean="0"/>
              <a:t>Deep learning regression</a:t>
            </a:r>
          </a:p>
          <a:p>
            <a:pPr>
              <a:buNone/>
            </a:pPr>
            <a:r>
              <a:rPr lang="en-US" dirty="0" smtClean="0"/>
              <a:t>The package I used to build the model and train the  data is h2o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0064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471" y="20041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35436" y="3385847"/>
            <a:ext cx="5947461" cy="3069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Random Forest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0064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471" y="20041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27189" y="3400419"/>
            <a:ext cx="8151341" cy="327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508" y="110963"/>
            <a:ext cx="10972800" cy="1143000"/>
          </a:xfrm>
        </p:spPr>
        <p:txBody>
          <a:bodyPr/>
          <a:lstStyle/>
          <a:p>
            <a:r>
              <a:rPr lang="en-US" dirty="0" smtClean="0"/>
              <a:t>Gradient Boosting Machines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40064"/>
            <a:ext cx="10972800" cy="4389120"/>
          </a:xfrm>
        </p:spPr>
        <p:txBody>
          <a:bodyPr/>
          <a:lstStyle/>
          <a:p>
            <a:r>
              <a:rPr lang="en-US" dirty="0" err="1" smtClean="0"/>
              <a:t>Modelling</a:t>
            </a:r>
            <a:r>
              <a:rPr lang="en-US" dirty="0" smtClean="0"/>
              <a:t> the data:-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Building the model:-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5471" y="2004113"/>
            <a:ext cx="4733925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mtClean="0"/>
              <a:t>Number of  Male </a:t>
            </a:r>
            <a:r>
              <a:rPr lang="en-IN" dirty="0" smtClean="0"/>
              <a:t>Shoppers &gt; Female Shoppers</a:t>
            </a:r>
          </a:p>
          <a:p>
            <a:r>
              <a:rPr lang="en-IN" dirty="0" smtClean="0"/>
              <a:t>Products in Product Category 2 sold most</a:t>
            </a:r>
          </a:p>
          <a:p>
            <a:r>
              <a:rPr lang="en-IN" dirty="0" smtClean="0"/>
              <a:t>People generally spent over $5000 in sales</a:t>
            </a:r>
          </a:p>
          <a:p>
            <a:r>
              <a:rPr lang="en-IN" dirty="0" smtClean="0"/>
              <a:t>People in age range 26-35 purchase most</a:t>
            </a:r>
          </a:p>
          <a:p>
            <a:r>
              <a:rPr lang="en-IN" dirty="0" smtClean="0"/>
              <a:t>There are highest average sales in City Category ‘C’ as compared to other</a:t>
            </a:r>
          </a:p>
          <a:p>
            <a:r>
              <a:rPr lang="en-IN" dirty="0" smtClean="0"/>
              <a:t>Unequal Probability sampling technique could be used over this dataset for best results</a:t>
            </a:r>
          </a:p>
          <a:p>
            <a:endParaRPr lang="en-IN" dirty="0" smtClean="0"/>
          </a:p>
          <a:p>
            <a:pPr>
              <a:buNone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26863" y="637381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6531101-63B2-407E-AF18-9980E878B5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Thank you!! </a:t>
            </a:r>
            <a:br>
              <a:rPr lang="en-IN" dirty="0"/>
            </a:br>
            <a:r>
              <a:rPr lang="en-IN" dirty="0"/>
              <a:t>Questions?</a:t>
            </a:r>
          </a:p>
        </p:txBody>
      </p:sp>
      <p:pic>
        <p:nvPicPr>
          <p:cNvPr id="3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17338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37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608E8B-802C-450F-ACCC-F0F363F89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6E97F5A-753C-4D3C-947F-031CE2D1F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en-US" dirty="0" err="1"/>
              <a:t>UsingR</a:t>
            </a:r>
            <a:endParaRPr lang="en-IN" dirty="0"/>
          </a:p>
          <a:p>
            <a:pPr lvl="0"/>
            <a:r>
              <a:rPr lang="en-US" dirty="0"/>
              <a:t>sampling</a:t>
            </a:r>
            <a:endParaRPr lang="en-IN" dirty="0"/>
          </a:p>
          <a:p>
            <a:pPr lvl="0"/>
            <a:r>
              <a:rPr lang="en-US" dirty="0" err="1"/>
              <a:t>stringr</a:t>
            </a:r>
            <a:endParaRPr lang="en-IN" dirty="0"/>
          </a:p>
          <a:p>
            <a:pPr lvl="0"/>
            <a:r>
              <a:rPr lang="en-US" dirty="0" err="1" smtClean="0"/>
              <a:t>tidyverse</a:t>
            </a:r>
            <a:endParaRPr lang="en-US" dirty="0" smtClean="0"/>
          </a:p>
          <a:p>
            <a:pPr lvl="0"/>
            <a:r>
              <a:rPr lang="en-US" dirty="0" smtClean="0"/>
              <a:t>stats</a:t>
            </a:r>
          </a:p>
          <a:p>
            <a:pPr lvl="0"/>
            <a:r>
              <a:rPr lang="en-US" dirty="0" err="1" smtClean="0"/>
              <a:t>prob</a:t>
            </a:r>
            <a:endParaRPr lang="en-IN" dirty="0"/>
          </a:p>
          <a:p>
            <a:pPr lvl="0"/>
            <a:r>
              <a:rPr lang="en-US" dirty="0" err="1" smtClean="0"/>
              <a:t>dbplyr</a:t>
            </a:r>
            <a:endParaRPr lang="en-IN" dirty="0" smtClean="0"/>
          </a:p>
          <a:p>
            <a:pPr lvl="0"/>
            <a:r>
              <a:rPr lang="en-US" dirty="0" err="1" smtClean="0"/>
              <a:t>Dtplyr</a:t>
            </a:r>
            <a:endParaRPr lang="en-US" dirty="0" smtClean="0"/>
          </a:p>
          <a:p>
            <a:pPr lvl="0"/>
            <a:r>
              <a:rPr lang="en-US" dirty="0" smtClean="0"/>
              <a:t>H20</a:t>
            </a:r>
          </a:p>
          <a:p>
            <a:pPr lvl="0"/>
            <a:r>
              <a:rPr lang="en-US" dirty="0" err="1" smtClean="0"/>
              <a:t>RandomForest</a:t>
            </a:r>
            <a:endParaRPr lang="en-US" dirty="0" smtClean="0"/>
          </a:p>
          <a:p>
            <a:pPr lvl="0"/>
            <a:r>
              <a:rPr lang="en-US" dirty="0" err="1" smtClean="0"/>
              <a:t>gbm</a:t>
            </a:r>
            <a:endParaRPr lang="en-US" dirty="0" smtClean="0"/>
          </a:p>
          <a:p>
            <a:pPr lvl="0"/>
            <a:r>
              <a:rPr lang="en-US" dirty="0" smtClean="0"/>
              <a:t>Caret</a:t>
            </a:r>
          </a:p>
          <a:p>
            <a:pPr lvl="0"/>
            <a:r>
              <a:rPr lang="en-US" dirty="0" smtClean="0"/>
              <a:t>Ggplot2</a:t>
            </a:r>
          </a:p>
          <a:p>
            <a:pPr lvl="0"/>
            <a:r>
              <a:rPr lang="en-US" dirty="0" smtClean="0"/>
              <a:t>Dummies</a:t>
            </a:r>
          </a:p>
          <a:p>
            <a:pPr lvl="0"/>
            <a:r>
              <a:rPr lang="en-US" dirty="0" err="1" smtClean="0"/>
              <a:t>rpart</a:t>
            </a:r>
            <a:endParaRPr lang="en-IN" dirty="0" smtClean="0"/>
          </a:p>
          <a:p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691711" y="62706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0FED0B-420A-46B7-8056-8BF0F88FF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Attributes in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D0B0FBA-7A8C-4E6D-9418-DCD2AD4895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0999" y="2295525"/>
            <a:ext cx="6562725" cy="4533900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IN" dirty="0" err="1"/>
              <a:t>User_ID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Product_ID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/>
              <a:t>Gender	(Categorical Variable)</a:t>
            </a:r>
          </a:p>
          <a:p>
            <a:pPr lvl="0"/>
            <a:r>
              <a:rPr lang="en-IN" dirty="0"/>
              <a:t>Age	(Categorical Variable, because it is in ranges)</a:t>
            </a:r>
          </a:p>
          <a:p>
            <a:pPr lvl="0"/>
            <a:r>
              <a:rPr lang="en-IN" dirty="0"/>
              <a:t>Occupation	(Numerical Variable)</a:t>
            </a:r>
          </a:p>
          <a:p>
            <a:pPr lvl="0"/>
            <a:r>
              <a:rPr lang="en-IN" dirty="0" err="1"/>
              <a:t>City_Category</a:t>
            </a:r>
            <a:r>
              <a:rPr lang="en-IN" dirty="0"/>
              <a:t>	(Categorical Variable)</a:t>
            </a:r>
          </a:p>
          <a:p>
            <a:pPr lvl="0"/>
            <a:r>
              <a:rPr lang="en-IN" dirty="0" err="1"/>
              <a:t>Stay_In_Current_City_Years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 err="1"/>
              <a:t>Marital_Status</a:t>
            </a:r>
            <a:r>
              <a:rPr lang="en-IN" dirty="0"/>
              <a:t>	(Numerical Variable)</a:t>
            </a:r>
          </a:p>
          <a:p>
            <a:pPr lvl="0"/>
            <a:r>
              <a:rPr lang="en-IN" dirty="0"/>
              <a:t>Product_Category_1	(Numerical Variable)</a:t>
            </a:r>
          </a:p>
          <a:p>
            <a:pPr lvl="0"/>
            <a:r>
              <a:rPr lang="en-IN" dirty="0"/>
              <a:t>Product_Category_2	(Numerical Variable)</a:t>
            </a:r>
          </a:p>
          <a:p>
            <a:pPr lvl="0"/>
            <a:r>
              <a:rPr lang="en-IN" dirty="0"/>
              <a:t>Product_Category_3	(Numerical Variable)</a:t>
            </a:r>
          </a:p>
          <a:p>
            <a:pPr lvl="0"/>
            <a:r>
              <a:rPr lang="en-IN" dirty="0"/>
              <a:t>Purchase amount in dollars	(Numerical Variable)</a:t>
            </a:r>
          </a:p>
          <a:p>
            <a:endParaRPr lang="en-IN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23D2DE30-05E8-471F-8ACA-78616DFE43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6197600" y="2623344"/>
            <a:ext cx="5384800" cy="30289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774488" y="64881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93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876684" y="3043646"/>
            <a:ext cx="7581900" cy="259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980303" y="1894703"/>
            <a:ext cx="96547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have to convert the NA values into zero before </a:t>
            </a:r>
            <a:r>
              <a:rPr lang="en-US" dirty="0" err="1" smtClean="0"/>
              <a:t>processing.The</a:t>
            </a:r>
            <a:r>
              <a:rPr lang="en-US" dirty="0" smtClean="0"/>
              <a:t> columns Product category 2 and Product category 3 has NA values which should be converted into zero before using them for analysis and prediction. 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405" y="230660"/>
            <a:ext cx="10972800" cy="1143000"/>
          </a:xfrm>
        </p:spPr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90609" y="2279093"/>
            <a:ext cx="6906908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1227439" y="1309817"/>
            <a:ext cx="8410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variables must be set to their corresponding data types before processing. Categorical variables are assigned numerical values before using them for regression.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F66BFB-6744-4BC8-8D5A-126EDDF3D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Exploring Attributes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xmlns="" id="{90059A91-5445-4BB7-8904-F36FE5BE3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314575"/>
            <a:ext cx="10658474" cy="4200525"/>
          </a:xfrm>
        </p:spPr>
        <p:txBody>
          <a:bodyPr>
            <a:normAutofit fontScale="77500" lnSpcReduction="20000"/>
          </a:bodyPr>
          <a:lstStyle/>
          <a:p>
            <a:r>
              <a:rPr lang="en-IN" b="1" dirty="0"/>
              <a:t>User Id: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maps person to the particular purchase</a:t>
            </a:r>
          </a:p>
          <a:p>
            <a:r>
              <a:rPr lang="en-IN" b="1" dirty="0"/>
              <a:t>Product Id:</a:t>
            </a:r>
            <a:r>
              <a:rPr lang="en-IN" dirty="0"/>
              <a:t>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, tells how many purchases are made for a product</a:t>
            </a:r>
          </a:p>
          <a:p>
            <a:r>
              <a:rPr lang="en-IN" b="1" dirty="0"/>
              <a:t>Gender:</a:t>
            </a:r>
            <a:r>
              <a:rPr lang="en-IN" dirty="0"/>
              <a:t> Have only two variables: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F M</a:t>
            </a:r>
          </a:p>
          <a:p>
            <a:r>
              <a:rPr lang="en-IN" b="1" dirty="0"/>
              <a:t>Age: </a:t>
            </a:r>
            <a:r>
              <a:rPr lang="en-IN" dirty="0"/>
              <a:t>It is divided into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7 ranges</a:t>
            </a:r>
            <a:r>
              <a:rPr lang="en-IN" dirty="0"/>
              <a:t>, Here Age is Categorical Variable</a:t>
            </a:r>
          </a:p>
          <a:p>
            <a:r>
              <a:rPr lang="en-IN" b="1" dirty="0"/>
              <a:t>Occupation: </a:t>
            </a:r>
            <a:r>
              <a:rPr lang="en-IN" dirty="0"/>
              <a:t>There are 21 different occupation ranging from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0-21</a:t>
            </a:r>
          </a:p>
          <a:p>
            <a:r>
              <a:rPr lang="en-IN" b="1" dirty="0"/>
              <a:t>City Category: </a:t>
            </a:r>
            <a:r>
              <a:rPr lang="en-IN" dirty="0"/>
              <a:t>Cities in which customers have lived is categorized into three categories: </a:t>
            </a:r>
            <a:r>
              <a:rPr lang="en-IN" dirty="0" smtClean="0">
                <a:solidFill>
                  <a:schemeClr val="accent6">
                    <a:lumMod val="75000"/>
                  </a:schemeClr>
                </a:solidFill>
              </a:rPr>
              <a:t>A, B,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C</a:t>
            </a:r>
          </a:p>
          <a:p>
            <a:r>
              <a:rPr lang="en-IN" b="1" dirty="0"/>
              <a:t>Year.. :</a:t>
            </a:r>
            <a:r>
              <a:rPr lang="en-IN" dirty="0"/>
              <a:t> People have lived in the current city for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0-5 years</a:t>
            </a:r>
            <a:r>
              <a:rPr lang="en-IN" dirty="0"/>
              <a:t>. Here 5 could mean </a:t>
            </a:r>
            <a:r>
              <a:rPr lang="en-IN" dirty="0" err="1"/>
              <a:t>atleast</a:t>
            </a:r>
            <a:r>
              <a:rPr lang="en-IN" dirty="0"/>
              <a:t> 5 years</a:t>
            </a:r>
          </a:p>
          <a:p>
            <a:r>
              <a:rPr lang="en-IN" b="1" dirty="0"/>
              <a:t>Marital Status:</a:t>
            </a:r>
            <a:r>
              <a:rPr lang="en-IN" dirty="0"/>
              <a:t> People have their marriage status marked as either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0 or 1</a:t>
            </a:r>
          </a:p>
          <a:p>
            <a:r>
              <a:rPr lang="en-IN" b="1" dirty="0"/>
              <a:t>Product Category 1</a:t>
            </a:r>
            <a:r>
              <a:rPr lang="en-IN" dirty="0"/>
              <a:t>: 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1-18</a:t>
            </a:r>
          </a:p>
          <a:p>
            <a:r>
              <a:rPr lang="en-IN" b="1" dirty="0"/>
              <a:t>Product Category 2: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2-18</a:t>
            </a:r>
          </a:p>
          <a:p>
            <a:r>
              <a:rPr lang="en-IN" b="1" dirty="0"/>
              <a:t>Product Category 3: </a:t>
            </a:r>
            <a:r>
              <a:rPr lang="en-IN" dirty="0"/>
              <a:t>Ranges form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3-18</a:t>
            </a:r>
          </a:p>
          <a:p>
            <a:r>
              <a:rPr lang="en-IN" b="1" dirty="0"/>
              <a:t>Purchase: </a:t>
            </a:r>
            <a:r>
              <a:rPr lang="en-IN" dirty="0"/>
              <a:t>It is the amount people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spent in $ </a:t>
            </a:r>
            <a:r>
              <a:rPr lang="en-IN" dirty="0"/>
              <a:t>for purchases. 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Not unique</a:t>
            </a:r>
            <a:r>
              <a:rPr lang="en-IN" dirty="0"/>
              <a:t>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3D2DE30-05E8-471F-8ACA-78616DFE43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lum bright="-20000" contras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1448" t="6955" r="45976" b="45814"/>
          <a:stretch/>
        </p:blipFill>
        <p:spPr>
          <a:xfrm>
            <a:off x="9001124" y="1025434"/>
            <a:ext cx="2990851" cy="254775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5"/>
          <a:stretch>
            <a:fillRect/>
          </a:stretch>
        </p:blipFill>
        <p:spPr>
          <a:xfrm>
            <a:off x="11680825" y="637381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67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Analysis..</a:t>
            </a:r>
            <a:endParaRPr lang="en-I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3"/>
          <a:stretch>
            <a:fillRect/>
          </a:stretch>
        </p:blipFill>
        <p:spPr>
          <a:xfrm>
            <a:off x="11755438" y="6469063"/>
            <a:ext cx="244475" cy="244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F6045E-109D-4AE3-A0DC-A1F5F4C0B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Analyse “Gender”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6547E176-6EA1-4A01-832D-9A3EF6E70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tretch/>
        </p:blipFill>
        <p:spPr>
          <a:xfrm>
            <a:off x="2194278" y="1935163"/>
            <a:ext cx="7803444" cy="4389437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Rot="1" noChangeAspect="1"/>
          </p:cNvPicPr>
          <p:nvPr>
            <a:wavAudioFile r:embed="rId1" name="Recorded Sound"/>
          </p:nvPr>
        </p:nvPicPr>
        <p:blipFill>
          <a:blip r:embed="rId4"/>
          <a:stretch>
            <a:fillRect/>
          </a:stretch>
        </p:blipFill>
        <p:spPr>
          <a:xfrm>
            <a:off x="11688763" y="64309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4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821</TotalTime>
  <Words>510</Words>
  <Application>Microsoft Office PowerPoint</Application>
  <PresentationFormat>Custom</PresentationFormat>
  <Paragraphs>120</Paragraphs>
  <Slides>26</Slides>
  <Notes>0</Notes>
  <HiddenSlides>0</HiddenSlides>
  <MMClips>23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Flow</vt:lpstr>
      <vt:lpstr>BLACK FRIDAY SALES PREDICTION</vt:lpstr>
      <vt:lpstr>About</vt:lpstr>
      <vt:lpstr>R Packages Used</vt:lpstr>
      <vt:lpstr>Attributes in Data</vt:lpstr>
      <vt:lpstr>Data Cleaning</vt:lpstr>
      <vt:lpstr>Data Cleaning</vt:lpstr>
      <vt:lpstr>Exploring Attributes</vt:lpstr>
      <vt:lpstr>Analysis..</vt:lpstr>
      <vt:lpstr>Analyse “Gender”</vt:lpstr>
      <vt:lpstr>Analyse “Age-Range”</vt:lpstr>
      <vt:lpstr>Analyse “Purchase”</vt:lpstr>
      <vt:lpstr>Analyse “Purchase” : Barplot</vt:lpstr>
      <vt:lpstr>Analyse “Purchase” : Histograms</vt:lpstr>
      <vt:lpstr>Analyse “Purchase” : Boxplot</vt:lpstr>
      <vt:lpstr>MULTIVARIATE DATA</vt:lpstr>
      <vt:lpstr>MULTIVARIATE DATA</vt:lpstr>
      <vt:lpstr>MULTIVARIATE DATA : Rescaled (values in Millions)</vt:lpstr>
      <vt:lpstr>Analyse : “Years in Current City” Geometric Distribution</vt:lpstr>
      <vt:lpstr>Analyse : “Years in Current City”</vt:lpstr>
      <vt:lpstr>Other Observations (Used String/Tibble)</vt:lpstr>
      <vt:lpstr>Predictive Analysis</vt:lpstr>
      <vt:lpstr>Linear regression</vt:lpstr>
      <vt:lpstr>Random Forest regression</vt:lpstr>
      <vt:lpstr>Gradient Boosting Machines</vt:lpstr>
      <vt:lpstr>Conclusion</vt:lpstr>
      <vt:lpstr>Thank you!! 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FRIDAY SALES</dc:title>
  <dc:creator>Totla, Rajshri</dc:creator>
  <cp:lastModifiedBy>Windows User</cp:lastModifiedBy>
  <cp:revision>89</cp:revision>
  <dcterms:created xsi:type="dcterms:W3CDTF">2018-12-16T06:06:32Z</dcterms:created>
  <dcterms:modified xsi:type="dcterms:W3CDTF">2020-10-04T11:47:48Z</dcterms:modified>
</cp:coreProperties>
</file>